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0E91E-DEB6-4A63-8174-4EB68A7D1D90}" type="datetimeFigureOut">
              <a:rPr lang="hu-HU" smtClean="0"/>
              <a:pPr/>
              <a:t>2016. 03. 15.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2557-0AC5-4B53-86DF-2702ACCAB971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42910" y="285729"/>
            <a:ext cx="7772400" cy="1857388"/>
          </a:xfrm>
        </p:spPr>
        <p:txBody>
          <a:bodyPr>
            <a:normAutofit/>
          </a:bodyPr>
          <a:lstStyle/>
          <a:p>
            <a:r>
              <a:rPr lang="hu-HU" dirty="0" smtClean="0"/>
              <a:t>Vörösmarty Mihály</a:t>
            </a:r>
            <a:br>
              <a:rPr lang="hu-HU" dirty="0" smtClean="0"/>
            </a:br>
            <a:r>
              <a:rPr lang="hu-HU" sz="6000" dirty="0" smtClean="0">
                <a:solidFill>
                  <a:srgbClr val="C00000"/>
                </a:solidFill>
              </a:rPr>
              <a:t>Csongor és Tünde </a:t>
            </a:r>
            <a:endParaRPr lang="hu-HU" dirty="0">
              <a:solidFill>
                <a:srgbClr val="C00000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57290" y="4786322"/>
            <a:ext cx="6400800" cy="1752600"/>
          </a:xfrm>
        </p:spPr>
        <p:txBody>
          <a:bodyPr/>
          <a:lstStyle/>
          <a:p>
            <a:r>
              <a:rPr lang="hu-HU" dirty="0" smtClean="0"/>
              <a:t>Rendezte : </a:t>
            </a:r>
            <a:r>
              <a:rPr lang="hu-HU" dirty="0" err="1" smtClean="0"/>
              <a:t>Paulay</a:t>
            </a:r>
            <a:r>
              <a:rPr lang="hu-HU" dirty="0" smtClean="0"/>
              <a:t> Ede</a:t>
            </a:r>
          </a:p>
          <a:p>
            <a:endParaRPr lang="hu-HU" dirty="0"/>
          </a:p>
          <a:p>
            <a:pPr algn="r"/>
            <a:r>
              <a:rPr lang="hu-HU" sz="2400" dirty="0" smtClean="0"/>
              <a:t>Készítették : A </a:t>
            </a:r>
            <a:r>
              <a:rPr lang="hu-HU" sz="2400" dirty="0" err="1" smtClean="0"/>
              <a:t>Leőweysták</a:t>
            </a:r>
            <a:endParaRPr lang="hu-HU" sz="2400" dirty="0"/>
          </a:p>
        </p:txBody>
      </p:sp>
      <p:pic>
        <p:nvPicPr>
          <p:cNvPr id="5" name="Kép 4" descr="azelso_cstm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0364" y="2071678"/>
            <a:ext cx="3071834" cy="260285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hu-HU" dirty="0" smtClean="0"/>
              <a:t>Az előadásról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071546"/>
            <a:ext cx="8715436" cy="57864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hu-HU" sz="2400" dirty="0" smtClean="0"/>
              <a:t>Az előadást Vörösmarty születésének 79. évfordulóján mutatták be a budapesti Nemzeti Színházban, 1879. december 1-jén. </a:t>
            </a:r>
            <a:r>
              <a:rPr lang="hu-HU" sz="2400" dirty="0" err="1" smtClean="0"/>
              <a:t>Paulay</a:t>
            </a:r>
            <a:r>
              <a:rPr lang="hu-HU" sz="2400" dirty="0" smtClean="0"/>
              <a:t> a következővel indokolta ezt : </a:t>
            </a:r>
            <a:r>
              <a:rPr lang="hu-HU" sz="2400" dirty="0"/>
              <a:t> </a:t>
            </a:r>
            <a:r>
              <a:rPr lang="hu-HU" sz="2400" b="1" dirty="0" smtClean="0">
                <a:solidFill>
                  <a:srgbClr val="C00000"/>
                </a:solidFill>
              </a:rPr>
              <a:t>”lehetetlen</a:t>
            </a:r>
            <a:r>
              <a:rPr lang="hu-HU" sz="2400" b="1" dirty="0">
                <a:solidFill>
                  <a:srgbClr val="C00000"/>
                </a:solidFill>
              </a:rPr>
              <a:t>, hogy ma, midőn nyelvünk a társadalom minden részében elfoglalta jogos uralkodását, ne volna meg az érzék ama tömérdek szépség iránt, mely e műből áradoz</a:t>
            </a:r>
            <a:r>
              <a:rPr lang="hu-HU" sz="2400" b="1" dirty="0" smtClean="0">
                <a:solidFill>
                  <a:srgbClr val="C00000"/>
                </a:solidFill>
              </a:rPr>
              <a:t>.”</a:t>
            </a:r>
          </a:p>
          <a:p>
            <a:pPr>
              <a:buNone/>
            </a:pPr>
            <a:r>
              <a:rPr lang="hu-HU" sz="2400" dirty="0" smtClean="0"/>
              <a:t>Szereplők:  </a:t>
            </a:r>
          </a:p>
          <a:p>
            <a:pPr algn="ctr">
              <a:buNone/>
            </a:pPr>
            <a:r>
              <a:rPr lang="hu-HU" sz="2400" b="1" dirty="0" smtClean="0"/>
              <a:t>Csongor</a:t>
            </a:r>
            <a:r>
              <a:rPr lang="hu-HU" sz="2400" dirty="0" smtClean="0"/>
              <a:t>        </a:t>
            </a:r>
            <a:r>
              <a:rPr lang="hu-HU" sz="2400" b="1" dirty="0" smtClean="0">
                <a:solidFill>
                  <a:srgbClr val="C00000"/>
                </a:solidFill>
              </a:rPr>
              <a:t>Nagy Imre</a:t>
            </a:r>
          </a:p>
          <a:p>
            <a:pPr algn="ctr">
              <a:buNone/>
            </a:pPr>
            <a:r>
              <a:rPr lang="hu-HU" sz="2400" dirty="0" smtClean="0"/>
              <a:t>       </a:t>
            </a:r>
            <a:r>
              <a:rPr lang="hu-HU" sz="2400" b="1" dirty="0" smtClean="0"/>
              <a:t>Tünde </a:t>
            </a:r>
            <a:r>
              <a:rPr lang="hu-HU" sz="2400" dirty="0" smtClean="0"/>
              <a:t>          </a:t>
            </a:r>
            <a:r>
              <a:rPr lang="hu-HU" sz="2400" b="1" dirty="0" smtClean="0">
                <a:solidFill>
                  <a:srgbClr val="C00000"/>
                </a:solidFill>
              </a:rPr>
              <a:t>Márkus Emília</a:t>
            </a:r>
          </a:p>
          <a:p>
            <a:pPr algn="ctr">
              <a:buNone/>
            </a:pPr>
            <a:r>
              <a:rPr lang="hu-HU" sz="2400" dirty="0" smtClean="0"/>
              <a:t> </a:t>
            </a:r>
            <a:r>
              <a:rPr lang="hu-HU" sz="2400" b="1" dirty="0" err="1" smtClean="0"/>
              <a:t>Mirígy</a:t>
            </a:r>
            <a:r>
              <a:rPr lang="hu-HU" sz="2400" dirty="0" smtClean="0"/>
              <a:t>           </a:t>
            </a:r>
            <a:r>
              <a:rPr lang="hu-HU" sz="2400" b="1" dirty="0" smtClean="0">
                <a:solidFill>
                  <a:srgbClr val="C00000"/>
                </a:solidFill>
              </a:rPr>
              <a:t>Jászai Mari</a:t>
            </a:r>
          </a:p>
          <a:p>
            <a:pPr>
              <a:buNone/>
            </a:pPr>
            <a:r>
              <a:rPr lang="hu-HU" sz="2400" dirty="0" smtClean="0"/>
              <a:t> </a:t>
            </a:r>
            <a:r>
              <a:rPr lang="hu-HU" sz="2400" dirty="0" smtClean="0"/>
              <a:t>További szereplők </a:t>
            </a:r>
            <a:r>
              <a:rPr lang="hu-HU" sz="2400" dirty="0" smtClean="0"/>
              <a:t>: </a:t>
            </a:r>
            <a:r>
              <a:rPr lang="hu-HU" sz="2400" b="1" dirty="0" err="1" smtClean="0"/>
              <a:t>Helvey</a:t>
            </a:r>
            <a:r>
              <a:rPr lang="hu-HU" sz="2400" b="1" dirty="0" smtClean="0"/>
              <a:t> Laura</a:t>
            </a:r>
            <a:r>
              <a:rPr lang="hu-HU" sz="2400" dirty="0" smtClean="0"/>
              <a:t> (Ledér), </a:t>
            </a:r>
            <a:r>
              <a:rPr lang="hu-HU" sz="2400" b="1" dirty="0"/>
              <a:t>Újházi Ede </a:t>
            </a:r>
            <a:r>
              <a:rPr lang="hu-HU" sz="2400" dirty="0"/>
              <a:t>(Kalmár), </a:t>
            </a:r>
            <a:r>
              <a:rPr lang="hu-HU" sz="2400" b="1" dirty="0"/>
              <a:t>E. </a:t>
            </a:r>
            <a:r>
              <a:rPr lang="hu-HU" sz="2400" b="1" dirty="0" smtClean="0"/>
              <a:t>Kovács Gyula </a:t>
            </a:r>
            <a:r>
              <a:rPr lang="hu-HU" sz="2400" dirty="0" smtClean="0"/>
              <a:t>(Fejedelem</a:t>
            </a:r>
            <a:r>
              <a:rPr lang="hu-HU" sz="2400" dirty="0"/>
              <a:t>) és </a:t>
            </a:r>
            <a:r>
              <a:rPr lang="hu-HU" sz="2400" b="1" dirty="0"/>
              <a:t>Bercsényi Béla </a:t>
            </a:r>
            <a:r>
              <a:rPr lang="hu-HU" sz="2400" dirty="0"/>
              <a:t>(Tudós</a:t>
            </a:r>
            <a:r>
              <a:rPr lang="hu-HU" sz="2400" dirty="0" smtClean="0"/>
              <a:t>).</a:t>
            </a:r>
          </a:p>
          <a:p>
            <a:pPr>
              <a:buNone/>
            </a:pPr>
            <a:r>
              <a:rPr lang="hu-HU" sz="2400" i="1" dirty="0" err="1" smtClean="0"/>
              <a:t>Paulay</a:t>
            </a:r>
            <a:r>
              <a:rPr lang="hu-HU" sz="2400" i="1" dirty="0" smtClean="0"/>
              <a:t> rendezését még 37 évig játszották a Nemzeti Színházban, habár a szereplők cserélődtek.  A századik előadás 1894 májusában volt.</a:t>
            </a:r>
          </a:p>
          <a:p>
            <a:pPr>
              <a:buNone/>
            </a:pP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108"/>
          </a:xfrm>
        </p:spPr>
        <p:txBody>
          <a:bodyPr/>
          <a:lstStyle/>
          <a:p>
            <a:r>
              <a:rPr lang="hu-HU" dirty="0" smtClean="0"/>
              <a:t>Nagy Imre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4282" y="1142984"/>
            <a:ext cx="8643998" cy="57150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/>
              <a:t>1849-ben született Pesten.  Kóristaként kezdte meg a művészpályáját, azonban intenzívebb képzésre vágyott és beiratkozott a színészakadémiára.  1864-ben</a:t>
            </a:r>
            <a:r>
              <a:rPr lang="hu-HU" sz="2400" dirty="0"/>
              <a:t>; először </a:t>
            </a:r>
            <a:r>
              <a:rPr lang="hu-HU" sz="2400" dirty="0" smtClean="0"/>
              <a:t>Szabadkán, majd Debrecenben </a:t>
            </a:r>
            <a:r>
              <a:rPr lang="hu-HU" sz="2400" dirty="0"/>
              <a:t>lépett színpadra</a:t>
            </a:r>
            <a:r>
              <a:rPr lang="hu-HU" sz="2400" dirty="0" smtClean="0"/>
              <a:t>.  1870-ben </a:t>
            </a:r>
            <a:r>
              <a:rPr lang="hu-HU" sz="2400" dirty="0"/>
              <a:t>a </a:t>
            </a:r>
            <a:r>
              <a:rPr lang="hu-HU" sz="2400" dirty="0" err="1"/>
              <a:t>SzAk-tól</a:t>
            </a:r>
            <a:r>
              <a:rPr lang="hu-HU" sz="2400" dirty="0"/>
              <a:t> került a Nemzeti Színházhoz, amelynek haláláig tagja maradt</a:t>
            </a:r>
            <a:r>
              <a:rPr lang="hu-HU" sz="2400" dirty="0" smtClean="0"/>
              <a:t>. Ő volt </a:t>
            </a:r>
            <a:r>
              <a:rPr lang="hu-HU" sz="2400" dirty="0"/>
              <a:t>az első </a:t>
            </a:r>
            <a:r>
              <a:rPr lang="hu-HU" sz="2400" i="1" dirty="0">
                <a:solidFill>
                  <a:srgbClr val="C00000"/>
                </a:solidFill>
              </a:rPr>
              <a:t>Csongor</a:t>
            </a:r>
            <a:r>
              <a:rPr lang="hu-HU" sz="2400" dirty="0"/>
              <a:t> (Vörösmarty M.) és az első </a:t>
            </a:r>
            <a:r>
              <a:rPr lang="hu-HU" sz="2400" i="1" dirty="0">
                <a:solidFill>
                  <a:srgbClr val="C00000"/>
                </a:solidFill>
              </a:rPr>
              <a:t>Ádám</a:t>
            </a:r>
            <a:r>
              <a:rPr lang="hu-HU" sz="2400" dirty="0"/>
              <a:t> (Madách I</a:t>
            </a:r>
            <a:r>
              <a:rPr lang="hu-HU" sz="2400" dirty="0" smtClean="0"/>
              <a:t>.). Az egész ország hölgyközönsége rajongott érte. 1892-ben egy budai előadás során beteg lett és súlyos idegbaj jelei mutatkoztak rajta. A festészetben is tehetséges volt, állandóan kisebb-nagyobb festményeken dolgozott. 1893. szeptember 5-én öngyilkosság folytán halt meg, koporsója felett </a:t>
            </a:r>
            <a:r>
              <a:rPr lang="hu-HU" sz="2400" dirty="0" err="1" smtClean="0"/>
              <a:t>Paulay</a:t>
            </a:r>
            <a:r>
              <a:rPr lang="hu-HU" sz="2400" dirty="0" smtClean="0"/>
              <a:t> Ede is mondott búcsúbeszédet.</a:t>
            </a:r>
          </a:p>
          <a:p>
            <a:pPr>
              <a:buNone/>
            </a:pPr>
            <a:r>
              <a:rPr lang="hu-HU" sz="2400" dirty="0" smtClean="0"/>
              <a:t>Főbb szerepei :  </a:t>
            </a:r>
            <a:r>
              <a:rPr lang="hu-HU" sz="2400" i="1" dirty="0" smtClean="0">
                <a:solidFill>
                  <a:srgbClr val="C00000"/>
                </a:solidFill>
              </a:rPr>
              <a:t>Tímár </a:t>
            </a:r>
            <a:r>
              <a:rPr lang="hu-HU" sz="2400" i="1" dirty="0">
                <a:solidFill>
                  <a:srgbClr val="C00000"/>
                </a:solidFill>
              </a:rPr>
              <a:t>Mihály</a:t>
            </a:r>
            <a:r>
              <a:rPr lang="hu-HU" sz="2400" dirty="0"/>
              <a:t> (Jókai M.: Az </a:t>
            </a:r>
            <a:r>
              <a:rPr lang="hu-HU" sz="2400" dirty="0" smtClean="0"/>
              <a:t>aranyember), </a:t>
            </a:r>
            <a:r>
              <a:rPr lang="hu-HU" sz="2400" i="1" dirty="0" smtClean="0">
                <a:solidFill>
                  <a:srgbClr val="C00000"/>
                </a:solidFill>
              </a:rPr>
              <a:t>Bánk </a:t>
            </a:r>
            <a:r>
              <a:rPr lang="hu-HU" sz="2400" i="1" dirty="0">
                <a:solidFill>
                  <a:srgbClr val="C00000"/>
                </a:solidFill>
              </a:rPr>
              <a:t>bán</a:t>
            </a:r>
            <a:r>
              <a:rPr lang="hu-HU" sz="2400" dirty="0"/>
              <a:t> (Katona J</a:t>
            </a:r>
            <a:r>
              <a:rPr lang="hu-HU" sz="2400" dirty="0" smtClean="0"/>
              <a:t>.) , </a:t>
            </a:r>
            <a:r>
              <a:rPr lang="hu-HU" sz="2400" i="1" dirty="0" smtClean="0">
                <a:solidFill>
                  <a:srgbClr val="C00000"/>
                </a:solidFill>
              </a:rPr>
              <a:t>Faust</a:t>
            </a:r>
            <a:r>
              <a:rPr lang="hu-HU" sz="2400" dirty="0" smtClean="0"/>
              <a:t> (Goethe) , </a:t>
            </a:r>
            <a:r>
              <a:rPr lang="hu-HU" sz="2400" i="1" dirty="0" smtClean="0">
                <a:solidFill>
                  <a:srgbClr val="C00000"/>
                </a:solidFill>
              </a:rPr>
              <a:t>Edgar</a:t>
            </a:r>
            <a:r>
              <a:rPr lang="hu-HU" sz="2400" dirty="0"/>
              <a:t> (</a:t>
            </a:r>
            <a:r>
              <a:rPr lang="hu-HU" sz="2400" dirty="0" err="1"/>
              <a:t>Sh</a:t>
            </a:r>
            <a:r>
              <a:rPr lang="hu-HU" sz="2400" dirty="0"/>
              <a:t>.: Lear király)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hu-HU" dirty="0" smtClean="0"/>
              <a:t>Márkus Emília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64357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smtClean="0"/>
              <a:t>1860-ban született Szombathelyen. A Nemzeti Színház „</a:t>
            </a:r>
            <a:r>
              <a:rPr lang="hu-HU" sz="2400" dirty="0" err="1" smtClean="0"/>
              <a:t>Paulay-korszakának</a:t>
            </a:r>
            <a:r>
              <a:rPr lang="hu-HU" sz="2400" dirty="0" smtClean="0"/>
              <a:t>” egyik legnépszerűbb drámai alakja volt. 1877-ben szerződtették, s már az első évben megkapta </a:t>
            </a:r>
            <a:r>
              <a:rPr lang="hu-HU" sz="2400" i="1" dirty="0" smtClean="0">
                <a:solidFill>
                  <a:srgbClr val="C00000"/>
                </a:solidFill>
              </a:rPr>
              <a:t>Júlia</a:t>
            </a:r>
            <a:r>
              <a:rPr lang="hu-HU" sz="2400" i="1" dirty="0" smtClean="0"/>
              <a:t> </a:t>
            </a:r>
            <a:r>
              <a:rPr lang="hu-HU" sz="2400" dirty="0" smtClean="0"/>
              <a:t>szerepét a Rómeó és </a:t>
            </a:r>
            <a:r>
              <a:rPr lang="hu-HU" sz="2400" dirty="0" err="1" smtClean="0"/>
              <a:t>Júlia-ban</a:t>
            </a:r>
            <a:r>
              <a:rPr lang="hu-HU" sz="2400" dirty="0" smtClean="0"/>
              <a:t>. Szerepei sokasodásának hála egy évtized alatt már lehetetlen lett volna elképzelni nélküle a Nemzeti Színházat. Színpadra lépett </a:t>
            </a:r>
            <a:r>
              <a:rPr lang="hu-HU" sz="2400" i="1" dirty="0" smtClean="0">
                <a:solidFill>
                  <a:srgbClr val="C00000"/>
                </a:solidFill>
              </a:rPr>
              <a:t>Noémi</a:t>
            </a:r>
            <a:r>
              <a:rPr lang="hu-HU" sz="2400" dirty="0" smtClean="0"/>
              <a:t> (Jókai M.: Az aranyember), és </a:t>
            </a:r>
            <a:r>
              <a:rPr lang="hu-HU" sz="2400" i="1" dirty="0" smtClean="0">
                <a:solidFill>
                  <a:srgbClr val="C00000"/>
                </a:solidFill>
              </a:rPr>
              <a:t>Nóra</a:t>
            </a:r>
            <a:r>
              <a:rPr lang="hu-HU" sz="2400" dirty="0" smtClean="0"/>
              <a:t> (Ibsen: Nóra) szerepében is. 1921-ben a Kisfaludy Társaság neki ítélte a </a:t>
            </a:r>
            <a:r>
              <a:rPr lang="hu-HU" sz="2400" dirty="0" err="1" smtClean="0">
                <a:solidFill>
                  <a:srgbClr val="C00000"/>
                </a:solidFill>
              </a:rPr>
              <a:t>Greguss-díjat</a:t>
            </a:r>
            <a:r>
              <a:rPr lang="hu-HU" sz="2400" dirty="0" smtClean="0"/>
              <a:t>. ("hat évenként felváltva a legjobb kritikai dolgozat, festmény, drámai szerep, szobrászati mű, zenei mű, épület szerzőjének jutalmazására." A díj névadója, </a:t>
            </a:r>
            <a:r>
              <a:rPr lang="hu-HU" sz="2400" dirty="0" err="1" smtClean="0"/>
              <a:t>Greguss</a:t>
            </a:r>
            <a:r>
              <a:rPr lang="hu-HU" sz="2400" dirty="0" smtClean="0"/>
              <a:t> Ágost és felesége kimagaslóan nagy összeggel támogatta a Kisfaludy Társaságot.)</a:t>
            </a:r>
            <a:endParaRPr lang="hu-H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Jászai Mari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hu-HU" sz="3800" dirty="0" smtClean="0"/>
              <a:t>1850-ben született Ászáron. Anyja korán elhunyt és nyolc árvát hagyott maga után. Elemi iskolába Győrben járt, ahol egy ünnepségen verset szavalt, s itt meghallotta, amint </a:t>
            </a:r>
            <a:r>
              <a:rPr lang="hu-HU" sz="3800" dirty="0" err="1" smtClean="0"/>
              <a:t>Simor</a:t>
            </a:r>
            <a:r>
              <a:rPr lang="hu-HU" sz="3800" dirty="0" smtClean="0"/>
              <a:t> János győri püspök a következőt mondta róla : </a:t>
            </a:r>
            <a:r>
              <a:rPr lang="hu-HU" sz="3800" dirty="0" smtClean="0">
                <a:solidFill>
                  <a:srgbClr val="C00000"/>
                </a:solidFill>
              </a:rPr>
              <a:t>„</a:t>
            </a:r>
            <a:r>
              <a:rPr lang="hu-HU" sz="3800" dirty="0" err="1" smtClean="0">
                <a:solidFill>
                  <a:srgbClr val="C00000"/>
                </a:solidFill>
              </a:rPr>
              <a:t>Das</a:t>
            </a:r>
            <a:r>
              <a:rPr lang="hu-HU" sz="3800" dirty="0" smtClean="0">
                <a:solidFill>
                  <a:srgbClr val="C00000"/>
                </a:solidFill>
              </a:rPr>
              <a:t> </a:t>
            </a:r>
            <a:r>
              <a:rPr lang="hu-HU" sz="3800" dirty="0" err="1" smtClean="0">
                <a:solidFill>
                  <a:srgbClr val="C00000"/>
                </a:solidFill>
              </a:rPr>
              <a:t>Kind</a:t>
            </a:r>
            <a:r>
              <a:rPr lang="hu-HU" sz="3800" dirty="0" smtClean="0">
                <a:solidFill>
                  <a:srgbClr val="C00000"/>
                </a:solidFill>
              </a:rPr>
              <a:t> hat </a:t>
            </a:r>
            <a:r>
              <a:rPr lang="hu-HU" sz="3800" dirty="0" err="1" smtClean="0">
                <a:solidFill>
                  <a:srgbClr val="C00000"/>
                </a:solidFill>
              </a:rPr>
              <a:t>Talent</a:t>
            </a:r>
            <a:r>
              <a:rPr lang="hu-HU" sz="3800" dirty="0" smtClean="0">
                <a:solidFill>
                  <a:srgbClr val="C00000"/>
                </a:solidFill>
              </a:rPr>
              <a:t>!”</a:t>
            </a:r>
            <a:r>
              <a:rPr lang="hu-HU" sz="3800" dirty="0" smtClean="0"/>
              <a:t> Tragikus gyermekkorának „köszönhetően” borzasztó testi-lelki szenvedéseken ment keresztül. Szolgált Győrben, Pesten és Bécsben is. Önfeláldozásával sebesülteket ment meg. Háromszáz forint pénzjutalmat kap, hazamegy a szülői házba, majd megszökik onnan, hogy színésznő lehessen. Később Kassai Vidor veszi majd pártfogásába, akinek felesége lesz. Kolozsvárott nagyon sikeres lett, majd Budapestre is eljutott a híre. 1872-ben a Nemzeti Színház tagja lett. </a:t>
            </a:r>
            <a:r>
              <a:rPr lang="fr-FR" sz="3800" dirty="0" smtClean="0"/>
              <a:t>Ő volt az első </a:t>
            </a:r>
            <a:r>
              <a:rPr lang="fr-FR" sz="3800" i="1" dirty="0" smtClean="0">
                <a:solidFill>
                  <a:srgbClr val="C00000"/>
                </a:solidFill>
              </a:rPr>
              <a:t>Éva</a:t>
            </a:r>
            <a:r>
              <a:rPr lang="fr-FR" sz="3800" dirty="0" smtClean="0"/>
              <a:t> és </a:t>
            </a:r>
            <a:r>
              <a:rPr lang="fr-FR" sz="3800" i="1" dirty="0" smtClean="0">
                <a:solidFill>
                  <a:srgbClr val="C00000"/>
                </a:solidFill>
              </a:rPr>
              <a:t>Mir</a:t>
            </a:r>
            <a:r>
              <a:rPr lang="hu-HU" sz="3800" i="1" dirty="0" smtClean="0">
                <a:solidFill>
                  <a:srgbClr val="C00000"/>
                </a:solidFill>
              </a:rPr>
              <a:t>í</a:t>
            </a:r>
            <a:r>
              <a:rPr lang="fr-FR" sz="3800" i="1" dirty="0" smtClean="0">
                <a:solidFill>
                  <a:srgbClr val="C00000"/>
                </a:solidFill>
              </a:rPr>
              <a:t>gy</a:t>
            </a:r>
            <a:r>
              <a:rPr lang="hu-HU" sz="3800" dirty="0" smtClean="0"/>
              <a:t>. Emellett játszotta még </a:t>
            </a:r>
            <a:r>
              <a:rPr lang="hu-HU" sz="3800" i="1" dirty="0" err="1" smtClean="0">
                <a:solidFill>
                  <a:srgbClr val="C00000"/>
                </a:solidFill>
              </a:rPr>
              <a:t>Gonerilt</a:t>
            </a:r>
            <a:r>
              <a:rPr lang="hu-HU" sz="3800" dirty="0" smtClean="0"/>
              <a:t> (Lear király), </a:t>
            </a:r>
            <a:r>
              <a:rPr lang="hu-HU" sz="3800" i="1" dirty="0" err="1" smtClean="0">
                <a:solidFill>
                  <a:srgbClr val="C00000"/>
                </a:solidFill>
              </a:rPr>
              <a:t>Capuletnét</a:t>
            </a:r>
            <a:r>
              <a:rPr lang="hu-HU" sz="3800" dirty="0" smtClean="0"/>
              <a:t> (Rómeó és Júlia), és </a:t>
            </a:r>
            <a:r>
              <a:rPr lang="hu-HU" sz="3800" dirty="0" err="1" smtClean="0"/>
              <a:t>Hyppolitát</a:t>
            </a:r>
            <a:r>
              <a:rPr lang="hu-HU" sz="3800" dirty="0" smtClean="0"/>
              <a:t> (Szentivánéji álom) is.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dirty="0" smtClean="0"/>
              <a:t/>
            </a:r>
            <a:br>
              <a:rPr lang="hu-HU" dirty="0" smtClean="0"/>
            </a:br>
            <a:endParaRPr lang="hu-H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-357222" y="0"/>
            <a:ext cx="9501222" cy="1143000"/>
          </a:xfrm>
        </p:spPr>
        <p:txBody>
          <a:bodyPr/>
          <a:lstStyle/>
          <a:p>
            <a:r>
              <a:rPr lang="hu-HU" dirty="0" smtClean="0"/>
              <a:t>A rendezőről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u-HU" sz="2400" dirty="0" err="1" smtClean="0"/>
              <a:t>Paulay</a:t>
            </a:r>
            <a:r>
              <a:rPr lang="hu-HU" sz="2400" dirty="0" smtClean="0"/>
              <a:t> Ede 1836-ban született Tokajban. A magyar </a:t>
            </a:r>
            <a:r>
              <a:rPr lang="hu-HU" sz="2400" dirty="0" err="1" smtClean="0"/>
              <a:t>theátrális</a:t>
            </a:r>
            <a:r>
              <a:rPr lang="hu-HU" sz="2400" dirty="0" smtClean="0"/>
              <a:t> kultúra egyik legnagyobb alakjaként tartják számon. A budapesti Nemzeti Színháznak harmincegy évig volt tagja, színészként, (fő)rendezőként és (fő)igazgatóként. 1851-ben Kassán lett színész, majd több, mint egy évtizedig járta az ország első vidéki színpadjait. Híre kitűnő volt, magával ragadta a közönséget. A Nemzeti Színházban 1863. augusztusában lépett fel először, mint </a:t>
            </a:r>
            <a:r>
              <a:rPr lang="hu-HU" sz="2400" i="1" dirty="0" smtClean="0">
                <a:solidFill>
                  <a:srgbClr val="C00000"/>
                </a:solidFill>
              </a:rPr>
              <a:t>Hamlet</a:t>
            </a:r>
            <a:r>
              <a:rPr lang="hu-HU" sz="2400" dirty="0" smtClean="0"/>
              <a:t>. 1872-ben külföldi tanulmány utat tett, járt Londonban és Párizsban is, hogy az ottani színpadokat és drámairodalmakat tanulmányozza. Szigligeti, a Nemzeti Színház akkori igazgatója, 1878-ban elhunyt, s </a:t>
            </a:r>
            <a:r>
              <a:rPr lang="hu-HU" sz="2400" dirty="0" err="1" smtClean="0"/>
              <a:t>Paulay</a:t>
            </a:r>
            <a:r>
              <a:rPr lang="hu-HU" sz="2400" dirty="0" smtClean="0"/>
              <a:t> vette át a helyét. Egészen haláláig (1894) a színház igazgatója maradt.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/>
          <a:lstStyle/>
          <a:p>
            <a:pPr>
              <a:buNone/>
            </a:pPr>
            <a:r>
              <a:rPr lang="hu-HU" sz="2400" dirty="0" err="1" smtClean="0">
                <a:solidFill>
                  <a:srgbClr val="C00000"/>
                </a:solidFill>
              </a:rPr>
              <a:t>Paulay-korszak</a:t>
            </a:r>
            <a:r>
              <a:rPr lang="hu-HU" sz="2400" dirty="0" smtClean="0"/>
              <a:t>:  A Nemzeti Színház történetében az az idő, mely alatt </a:t>
            </a:r>
            <a:r>
              <a:rPr lang="hu-HU" sz="2400" dirty="0" err="1" smtClean="0"/>
              <a:t>Paulay</a:t>
            </a:r>
            <a:r>
              <a:rPr lang="hu-HU" sz="2400" dirty="0" smtClean="0"/>
              <a:t> volt a drámai igazgató. </a:t>
            </a:r>
            <a:r>
              <a:rPr lang="hu-HU" sz="2400" smtClean="0"/>
              <a:t>Ez </a:t>
            </a:r>
            <a:r>
              <a:rPr lang="hu-HU" sz="2400" dirty="0" smtClean="0"/>
              <a:t>a színház történetének legfényesebb időszaka volt.</a:t>
            </a:r>
          </a:p>
          <a:p>
            <a:pPr>
              <a:buNone/>
            </a:pPr>
            <a:endParaRPr lang="hu-HU" sz="2400" dirty="0" smtClean="0"/>
          </a:p>
          <a:p>
            <a:pPr>
              <a:buNone/>
            </a:pPr>
            <a:endParaRPr lang="hu-HU" sz="2400" dirty="0" smtClean="0"/>
          </a:p>
        </p:txBody>
      </p:sp>
      <p:pic>
        <p:nvPicPr>
          <p:cNvPr id="5" name="Kép 4" descr="szinh1873-8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714488"/>
            <a:ext cx="2608268" cy="4544021"/>
          </a:xfrm>
          <a:prstGeom prst="rect">
            <a:avLst/>
          </a:prstGeom>
        </p:spPr>
      </p:pic>
      <p:sp>
        <p:nvSpPr>
          <p:cNvPr id="6" name="Szövegdoboz 5"/>
          <p:cNvSpPr txBox="1"/>
          <p:nvPr/>
        </p:nvSpPr>
        <p:spPr>
          <a:xfrm>
            <a:off x="285720" y="6286520"/>
            <a:ext cx="25717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Nagy Imre </a:t>
            </a:r>
            <a:endParaRPr lang="hu-HU" dirty="0"/>
          </a:p>
        </p:txBody>
      </p:sp>
      <p:pic>
        <p:nvPicPr>
          <p:cNvPr id="7" name="Kép 6" descr="Az_aranyember-Márkus_Emíli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3240" y="1714488"/>
            <a:ext cx="2609005" cy="4552970"/>
          </a:xfrm>
          <a:prstGeom prst="rect">
            <a:avLst/>
          </a:prstGeom>
        </p:spPr>
      </p:pic>
      <p:sp>
        <p:nvSpPr>
          <p:cNvPr id="8" name="Szövegdoboz 7"/>
          <p:cNvSpPr txBox="1"/>
          <p:nvPr/>
        </p:nvSpPr>
        <p:spPr>
          <a:xfrm>
            <a:off x="2928926" y="6286520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Márkus Emília</a:t>
            </a:r>
            <a:endParaRPr lang="hu-HU" dirty="0"/>
          </a:p>
        </p:txBody>
      </p:sp>
      <p:pic>
        <p:nvPicPr>
          <p:cNvPr id="9" name="Kép 8" descr="Jászai_Mari_Gertrudi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00760" y="1714488"/>
            <a:ext cx="2928958" cy="4515061"/>
          </a:xfrm>
          <a:prstGeom prst="rect">
            <a:avLst/>
          </a:prstGeom>
        </p:spPr>
      </p:pic>
      <p:sp>
        <p:nvSpPr>
          <p:cNvPr id="10" name="Szövegdoboz 9"/>
          <p:cNvSpPr txBox="1"/>
          <p:nvPr/>
        </p:nvSpPr>
        <p:spPr>
          <a:xfrm>
            <a:off x="5857884" y="6286520"/>
            <a:ext cx="29289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dirty="0" smtClean="0"/>
              <a:t>Jászai Mari</a:t>
            </a:r>
            <a:endParaRPr lang="hu-H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2910" y="5072074"/>
            <a:ext cx="1571636" cy="560406"/>
          </a:xfrm>
        </p:spPr>
        <p:txBody>
          <a:bodyPr>
            <a:noAutofit/>
          </a:bodyPr>
          <a:lstStyle/>
          <a:p>
            <a:r>
              <a:rPr lang="hu-HU" sz="1800" dirty="0" err="1" smtClean="0"/>
              <a:t>Paulay</a:t>
            </a:r>
            <a:r>
              <a:rPr lang="hu-HU" sz="1800" dirty="0" smtClean="0"/>
              <a:t> Ede</a:t>
            </a:r>
            <a:endParaRPr lang="hu-HU" sz="1800" dirty="0"/>
          </a:p>
        </p:txBody>
      </p:sp>
      <p:pic>
        <p:nvPicPr>
          <p:cNvPr id="4" name="Tartalom helye 3" descr="Paulay-Ed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1714488"/>
            <a:ext cx="2463800" cy="3225800"/>
          </a:xfrm>
        </p:spPr>
      </p:pic>
      <p:sp>
        <p:nvSpPr>
          <p:cNvPr id="5" name="Szövegdoboz 4"/>
          <p:cNvSpPr txBox="1"/>
          <p:nvPr/>
        </p:nvSpPr>
        <p:spPr>
          <a:xfrm>
            <a:off x="4071934" y="428604"/>
            <a:ext cx="3571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Források: </a:t>
            </a:r>
            <a:endParaRPr lang="hu-HU" dirty="0"/>
          </a:p>
        </p:txBody>
      </p:sp>
      <p:sp>
        <p:nvSpPr>
          <p:cNvPr id="7" name="Szövegdoboz 6"/>
          <p:cNvSpPr txBox="1"/>
          <p:nvPr/>
        </p:nvSpPr>
        <p:spPr>
          <a:xfrm>
            <a:off x="4143372" y="785794"/>
            <a:ext cx="50006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hlinkClick r:id="rId3"/>
              </a:rPr>
              <a:t>https://hu.wikipedia.org</a:t>
            </a:r>
            <a:endParaRPr lang="hu-HU" dirty="0" smtClean="0"/>
          </a:p>
          <a:p>
            <a:endParaRPr lang="hu-HU" dirty="0"/>
          </a:p>
        </p:txBody>
      </p:sp>
      <p:sp>
        <p:nvSpPr>
          <p:cNvPr id="8" name="Szövegdoboz 7"/>
          <p:cNvSpPr txBox="1"/>
          <p:nvPr/>
        </p:nvSpPr>
        <p:spPr>
          <a:xfrm>
            <a:off x="4143372" y="1357298"/>
            <a:ext cx="35004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http://mek.oszk.hu/</a:t>
            </a:r>
            <a:endParaRPr lang="hu-HU" dirty="0"/>
          </a:p>
        </p:txBody>
      </p:sp>
      <p:sp>
        <p:nvSpPr>
          <p:cNvPr id="9" name="Szövegdoboz 8"/>
          <p:cNvSpPr txBox="1"/>
          <p:nvPr/>
        </p:nvSpPr>
        <p:spPr>
          <a:xfrm>
            <a:off x="4143372" y="1857364"/>
            <a:ext cx="42148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http://mult-kor.hu/cikk.php?id=8760&amp;print=1</a:t>
            </a:r>
            <a:endParaRPr lang="hu-HU" dirty="0"/>
          </a:p>
        </p:txBody>
      </p:sp>
      <p:sp>
        <p:nvSpPr>
          <p:cNvPr id="10" name="Szövegdoboz 9"/>
          <p:cNvSpPr txBox="1"/>
          <p:nvPr/>
        </p:nvSpPr>
        <p:spPr>
          <a:xfrm>
            <a:off x="3571868" y="5072074"/>
            <a:ext cx="52149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b="1" dirty="0" smtClean="0">
                <a:solidFill>
                  <a:srgbClr val="C00000"/>
                </a:solidFill>
              </a:rPr>
              <a:t>Köszönjük a figyelmet!</a:t>
            </a:r>
            <a:endParaRPr lang="hu-HU" sz="3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</TotalTime>
  <Words>528</Words>
  <Application>Microsoft Office PowerPoint</Application>
  <PresentationFormat>Diavetítés a képernyőre (4:3 oldalarány)</PresentationFormat>
  <Paragraphs>31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Office-téma</vt:lpstr>
      <vt:lpstr>Vörösmarty Mihály Csongor és Tünde </vt:lpstr>
      <vt:lpstr>Az előadásról</vt:lpstr>
      <vt:lpstr>Nagy Imre</vt:lpstr>
      <vt:lpstr>Márkus Emília</vt:lpstr>
      <vt:lpstr>Jászai Mari</vt:lpstr>
      <vt:lpstr>A rendezőről</vt:lpstr>
      <vt:lpstr>7. dia</vt:lpstr>
      <vt:lpstr>Paulay Ede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Vörösmarty Mihály Csongor és Tünde</dc:title>
  <dc:creator>Horváth Etelka</dc:creator>
  <cp:lastModifiedBy>Horváth Etelka</cp:lastModifiedBy>
  <cp:revision>19</cp:revision>
  <dcterms:created xsi:type="dcterms:W3CDTF">2016-03-13T21:23:28Z</dcterms:created>
  <dcterms:modified xsi:type="dcterms:W3CDTF">2016-03-15T15:37:57Z</dcterms:modified>
</cp:coreProperties>
</file>